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5" r:id="rId10"/>
    <p:sldId id="266" r:id="rId11"/>
    <p:sldId id="264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88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4479-A5A5-4D19-A325-E5F4C516C23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71BA-2B0E-4A65-9048-E212175B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4479-A5A5-4D19-A325-E5F4C516C23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71BA-2B0E-4A65-9048-E212175B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4479-A5A5-4D19-A325-E5F4C516C23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71BA-2B0E-4A65-9048-E212175B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4479-A5A5-4D19-A325-E5F4C516C23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71BA-2B0E-4A65-9048-E212175B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4479-A5A5-4D19-A325-E5F4C516C23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71BA-2B0E-4A65-9048-E212175B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4479-A5A5-4D19-A325-E5F4C516C23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71BA-2B0E-4A65-9048-E212175B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4479-A5A5-4D19-A325-E5F4C516C23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71BA-2B0E-4A65-9048-E212175B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4479-A5A5-4D19-A325-E5F4C516C23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71BA-2B0E-4A65-9048-E212175B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4479-A5A5-4D19-A325-E5F4C516C23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71BA-2B0E-4A65-9048-E212175B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4479-A5A5-4D19-A325-E5F4C516C23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71BA-2B0E-4A65-9048-E212175B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34479-A5A5-4D19-A325-E5F4C516C23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71BA-2B0E-4A65-9048-E212175B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34479-A5A5-4D19-A325-E5F4C516C239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E71BA-2B0E-4A65-9048-E212175B92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78249" y="0"/>
            <a:ext cx="1083951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HUMANS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2362200" y="184666"/>
            <a:ext cx="6781800" cy="667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362200" y="15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4608555" y="304800"/>
            <a:ext cx="4230645" cy="1422975"/>
            <a:chOff x="4522423" y="533400"/>
            <a:chExt cx="4230645" cy="1422975"/>
          </a:xfrm>
        </p:grpSpPr>
        <p:sp>
          <p:nvSpPr>
            <p:cNvPr id="52" name="Rectangle 51"/>
            <p:cNvSpPr/>
            <p:nvPr/>
          </p:nvSpPr>
          <p:spPr>
            <a:xfrm>
              <a:off x="4522423" y="533400"/>
              <a:ext cx="42306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TREE OF LIFE</a:t>
              </a:r>
              <a:endParaRPr lang="en-US" sz="6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1358" y="1371600"/>
              <a:ext cx="24127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(not to scale)</a:t>
              </a:r>
              <a:endPara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415286" y="2209800"/>
            <a:ext cx="372871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The blue dots represent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our most recent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common ancestors!</a:t>
            </a:r>
          </a:p>
        </p:txBody>
      </p:sp>
      <p:sp>
        <p:nvSpPr>
          <p:cNvPr id="35" name="Rectangle 34"/>
          <p:cNvSpPr/>
          <p:nvPr/>
        </p:nvSpPr>
        <p:spPr>
          <a:xfrm rot="2692617">
            <a:off x="2965427" y="1185912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2733074">
            <a:off x="6573144" y="4767311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6488668"/>
            <a:ext cx="2023759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 smtClean="0">
                <a:ln w="17780" cmpd="sng">
                  <a:noFill/>
                  <a:prstDash val="solid"/>
                  <a:miter lim="800000"/>
                </a:ln>
              </a:rPr>
              <a:t>by Charles Burrows</a:t>
            </a:r>
            <a:endParaRPr lang="en-US" b="1" cap="none" spc="0" dirty="0">
              <a:ln w="17780" cmpd="sng">
                <a:noFill/>
                <a:prstDash val="solid"/>
                <a:miter lim="800000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-44228" y="0"/>
            <a:ext cx="2406428" cy="6264533"/>
            <a:chOff x="2976137" y="0"/>
            <a:chExt cx="2406428" cy="6264533"/>
          </a:xfrm>
        </p:grpSpPr>
        <p:sp>
          <p:nvSpPr>
            <p:cNvPr id="5" name="Rectangle 4"/>
            <p:cNvSpPr/>
            <p:nvPr/>
          </p:nvSpPr>
          <p:spPr>
            <a:xfrm>
              <a:off x="4298614" y="0"/>
              <a:ext cx="108395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HUMANS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25984" y="593467"/>
              <a:ext cx="155658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CHIMPANZEES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60142" y="1186934"/>
              <a:ext cx="11224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GORILLAS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26242" y="1780401"/>
              <a:ext cx="15563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ORANGUTANS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976137" y="2373868"/>
              <a:ext cx="2406428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ALL OTHER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PLACENTAL 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47584" y="3244334"/>
              <a:ext cx="133498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MARSUPIAL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41638" y="4114800"/>
              <a:ext cx="1040927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REPTILES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34732" y="4708267"/>
              <a:ext cx="144783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AMPHIBIANS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57339" y="5301734"/>
              <a:ext cx="825226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FISHES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668698" y="5895201"/>
              <a:ext cx="1713867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INVERTEBRATES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2362200" y="184666"/>
            <a:ext cx="6781800" cy="667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</p:cNvCxnSpPr>
          <p:nvPr/>
        </p:nvCxnSpPr>
        <p:spPr>
          <a:xfrm flipV="1">
            <a:off x="2362200" y="762000"/>
            <a:ext cx="609600" cy="16133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</p:cNvCxnSpPr>
          <p:nvPr/>
        </p:nvCxnSpPr>
        <p:spPr>
          <a:xfrm>
            <a:off x="2362200" y="1371600"/>
            <a:ext cx="12192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362200" y="2743200"/>
            <a:ext cx="2590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286000" y="3505200"/>
            <a:ext cx="34290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362200" y="2057400"/>
            <a:ext cx="19050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2362200" y="4267200"/>
            <a:ext cx="4114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362200" y="4876800"/>
            <a:ext cx="47244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362200" y="5486400"/>
            <a:ext cx="54102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362200" y="6096000"/>
            <a:ext cx="6019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362200" y="15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4608555" y="304800"/>
            <a:ext cx="4230645" cy="1422975"/>
            <a:chOff x="4522423" y="533400"/>
            <a:chExt cx="4230645" cy="1422975"/>
          </a:xfrm>
        </p:grpSpPr>
        <p:sp>
          <p:nvSpPr>
            <p:cNvPr id="52" name="Rectangle 51"/>
            <p:cNvSpPr/>
            <p:nvPr/>
          </p:nvSpPr>
          <p:spPr>
            <a:xfrm>
              <a:off x="4522423" y="533400"/>
              <a:ext cx="42306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TREE OF LIFE</a:t>
              </a:r>
              <a:endParaRPr lang="en-US" sz="6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1358" y="1371600"/>
              <a:ext cx="24127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(not to scale)</a:t>
              </a:r>
              <a:endPara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415286" y="2209800"/>
            <a:ext cx="372871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The blue dots represent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our most recent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common ancestors!</a:t>
            </a:r>
          </a:p>
        </p:txBody>
      </p:sp>
      <p:sp>
        <p:nvSpPr>
          <p:cNvPr id="35" name="Rectangle 34"/>
          <p:cNvSpPr/>
          <p:nvPr/>
        </p:nvSpPr>
        <p:spPr>
          <a:xfrm rot="2692617">
            <a:off x="2965427" y="1185912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2733074">
            <a:off x="6573144" y="4767311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-44228" y="0"/>
            <a:ext cx="2406428" cy="6858000"/>
            <a:chOff x="2976137" y="0"/>
            <a:chExt cx="2406428" cy="6858000"/>
          </a:xfrm>
        </p:grpSpPr>
        <p:sp>
          <p:nvSpPr>
            <p:cNvPr id="5" name="Rectangle 4"/>
            <p:cNvSpPr/>
            <p:nvPr/>
          </p:nvSpPr>
          <p:spPr>
            <a:xfrm>
              <a:off x="4298614" y="0"/>
              <a:ext cx="108395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HUMANS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25984" y="593467"/>
              <a:ext cx="155658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CHIMPANZEES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60142" y="1186934"/>
              <a:ext cx="11224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GORILLAS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26242" y="1780401"/>
              <a:ext cx="15563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ORANGUTANS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976137" y="2373868"/>
              <a:ext cx="2406428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ALL OTHER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PLACENTAL 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47584" y="3244334"/>
              <a:ext cx="133498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MARSUPIAL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41638" y="4114800"/>
              <a:ext cx="1040927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REPTILES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34732" y="4708267"/>
              <a:ext cx="144783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AMPHIBIANS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57339" y="5301734"/>
              <a:ext cx="825226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FISHES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668698" y="5895201"/>
              <a:ext cx="1713867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INVERTEBRATES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63274" y="6488668"/>
              <a:ext cx="91929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PLANTS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2362200" y="184666"/>
            <a:ext cx="6781800" cy="667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</p:cNvCxnSpPr>
          <p:nvPr/>
        </p:nvCxnSpPr>
        <p:spPr>
          <a:xfrm flipV="1">
            <a:off x="2362200" y="762000"/>
            <a:ext cx="609600" cy="16133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</p:cNvCxnSpPr>
          <p:nvPr/>
        </p:nvCxnSpPr>
        <p:spPr>
          <a:xfrm>
            <a:off x="2362200" y="1371600"/>
            <a:ext cx="12192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362200" y="2743200"/>
            <a:ext cx="2590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286000" y="3505200"/>
            <a:ext cx="34290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362200" y="2057400"/>
            <a:ext cx="19050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2362200" y="4267200"/>
            <a:ext cx="4114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362200" y="4876800"/>
            <a:ext cx="47244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362200" y="5486400"/>
            <a:ext cx="54102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362200" y="6096000"/>
            <a:ext cx="6019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2362200" y="6629400"/>
            <a:ext cx="65532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362200" y="15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4608555" y="304800"/>
            <a:ext cx="4230645" cy="1422975"/>
            <a:chOff x="4522423" y="533400"/>
            <a:chExt cx="4230645" cy="1422975"/>
          </a:xfrm>
        </p:grpSpPr>
        <p:sp>
          <p:nvSpPr>
            <p:cNvPr id="52" name="Rectangle 51"/>
            <p:cNvSpPr/>
            <p:nvPr/>
          </p:nvSpPr>
          <p:spPr>
            <a:xfrm>
              <a:off x="4522423" y="533400"/>
              <a:ext cx="42306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TREE OF LIFE</a:t>
              </a:r>
              <a:endParaRPr lang="en-US" sz="6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1358" y="1371600"/>
              <a:ext cx="24127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(not to scale)</a:t>
              </a:r>
              <a:endPara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415286" y="2209800"/>
            <a:ext cx="372871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The blue dots represent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our most recent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common ancestors!</a:t>
            </a:r>
          </a:p>
        </p:txBody>
      </p:sp>
      <p:sp>
        <p:nvSpPr>
          <p:cNvPr id="35" name="Rectangle 34"/>
          <p:cNvSpPr/>
          <p:nvPr/>
        </p:nvSpPr>
        <p:spPr>
          <a:xfrm rot="2692617">
            <a:off x="2965427" y="1185912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2733074">
            <a:off x="6573144" y="4767311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-44228" y="0"/>
            <a:ext cx="2406428" cy="6858000"/>
            <a:chOff x="2976137" y="0"/>
            <a:chExt cx="2406428" cy="6858000"/>
          </a:xfrm>
        </p:grpSpPr>
        <p:sp>
          <p:nvSpPr>
            <p:cNvPr id="5" name="Rectangle 4"/>
            <p:cNvSpPr/>
            <p:nvPr/>
          </p:nvSpPr>
          <p:spPr>
            <a:xfrm>
              <a:off x="4298614" y="0"/>
              <a:ext cx="108395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HUMANS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25984" y="593467"/>
              <a:ext cx="155658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CHIMPANZEES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60142" y="1186934"/>
              <a:ext cx="11224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GORILLAS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26242" y="1780401"/>
              <a:ext cx="15563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ORANGUTANS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976137" y="2373868"/>
              <a:ext cx="2406428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ALL OTHER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PLACENTAL 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47584" y="3244334"/>
              <a:ext cx="133498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MARSUPIAL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41638" y="4114800"/>
              <a:ext cx="1040927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REPTILES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34732" y="4708267"/>
              <a:ext cx="144783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AMPHIBIANS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57339" y="5301734"/>
              <a:ext cx="825226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FISHES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668698" y="5895201"/>
              <a:ext cx="1713867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INVERTEBRATES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63274" y="6488668"/>
              <a:ext cx="91929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PLANTS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2362200" y="184666"/>
            <a:ext cx="6781800" cy="667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</p:cNvCxnSpPr>
          <p:nvPr/>
        </p:nvCxnSpPr>
        <p:spPr>
          <a:xfrm flipV="1">
            <a:off x="2362200" y="762000"/>
            <a:ext cx="609600" cy="16133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</p:cNvCxnSpPr>
          <p:nvPr/>
        </p:nvCxnSpPr>
        <p:spPr>
          <a:xfrm>
            <a:off x="2362200" y="1371600"/>
            <a:ext cx="12192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362200" y="2743200"/>
            <a:ext cx="2590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286000" y="3505200"/>
            <a:ext cx="34290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362200" y="2057400"/>
            <a:ext cx="19050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2362200" y="4267200"/>
            <a:ext cx="4114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362200" y="4876800"/>
            <a:ext cx="47244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362200" y="5486400"/>
            <a:ext cx="54102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362200" y="6096000"/>
            <a:ext cx="6019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2362200" y="6629400"/>
            <a:ext cx="65532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362200" y="15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4608555" y="304800"/>
            <a:ext cx="4230645" cy="1422975"/>
            <a:chOff x="4522423" y="533400"/>
            <a:chExt cx="4230645" cy="1422975"/>
          </a:xfrm>
        </p:grpSpPr>
        <p:sp>
          <p:nvSpPr>
            <p:cNvPr id="52" name="Rectangle 51"/>
            <p:cNvSpPr/>
            <p:nvPr/>
          </p:nvSpPr>
          <p:spPr>
            <a:xfrm>
              <a:off x="4522423" y="533400"/>
              <a:ext cx="42306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TREE OF LIFE</a:t>
              </a:r>
              <a:endParaRPr lang="en-US" sz="6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1358" y="1371600"/>
              <a:ext cx="24127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(not to scale)</a:t>
              </a:r>
              <a:endPara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415286" y="2209800"/>
            <a:ext cx="372871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The blue dots represent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our most recent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common ancestors!</a:t>
            </a:r>
          </a:p>
        </p:txBody>
      </p:sp>
      <p:sp>
        <p:nvSpPr>
          <p:cNvPr id="35" name="Rectangle 34"/>
          <p:cNvSpPr/>
          <p:nvPr/>
        </p:nvSpPr>
        <p:spPr>
          <a:xfrm rot="2692617">
            <a:off x="2965427" y="1185912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2733074">
            <a:off x="6573144" y="4767311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209800" y="457200"/>
            <a:ext cx="85260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 </a:t>
            </a:r>
            <a:r>
              <a:rPr lang="en-US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mya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438400" y="1047690"/>
            <a:ext cx="85260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 </a:t>
            </a:r>
            <a:r>
              <a:rPr lang="en-US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mya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598873" y="1733490"/>
            <a:ext cx="98886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14 </a:t>
            </a:r>
            <a:r>
              <a:rPr lang="en-US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mya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429000" y="3200400"/>
            <a:ext cx="11251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140 </a:t>
            </a:r>
            <a:r>
              <a:rPr lang="en-US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mya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827884" y="3943290"/>
            <a:ext cx="11251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310 </a:t>
            </a:r>
            <a:r>
              <a:rPr lang="en-US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mya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285084" y="4552890"/>
            <a:ext cx="11251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340 </a:t>
            </a:r>
            <a:r>
              <a:rPr lang="en-US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mya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656272" y="5162490"/>
            <a:ext cx="11251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420 </a:t>
            </a:r>
            <a:r>
              <a:rPr lang="en-US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mya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037272" y="5772090"/>
            <a:ext cx="11251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570 </a:t>
            </a:r>
            <a:r>
              <a:rPr lang="en-US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mya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266778" y="6305490"/>
            <a:ext cx="102419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??? </a:t>
            </a:r>
            <a:r>
              <a:rPr lang="en-US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bya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979872" y="2419290"/>
            <a:ext cx="112511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105 </a:t>
            </a:r>
            <a:r>
              <a:rPr lang="en-US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mya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138690" y="0"/>
            <a:ext cx="300531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(t</a:t>
            </a:r>
            <a:r>
              <a:rPr 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imes are approximates)</a:t>
            </a:r>
            <a:endParaRPr 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805619" y="0"/>
            <a:ext cx="1556581" cy="962799"/>
            <a:chOff x="3825984" y="0"/>
            <a:chExt cx="1556581" cy="962799"/>
          </a:xfrm>
        </p:grpSpPr>
        <p:sp>
          <p:nvSpPr>
            <p:cNvPr id="5" name="Rectangle 4"/>
            <p:cNvSpPr/>
            <p:nvPr/>
          </p:nvSpPr>
          <p:spPr>
            <a:xfrm>
              <a:off x="4298614" y="0"/>
              <a:ext cx="108395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HUMANS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25984" y="593467"/>
              <a:ext cx="155658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CHIMPANZEES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2362200" y="184666"/>
            <a:ext cx="6781800" cy="667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</p:cNvCxnSpPr>
          <p:nvPr/>
        </p:nvCxnSpPr>
        <p:spPr>
          <a:xfrm flipV="1">
            <a:off x="2362200" y="762000"/>
            <a:ext cx="609600" cy="16133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362200" y="15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4608555" y="304800"/>
            <a:ext cx="4230645" cy="1422975"/>
            <a:chOff x="4522423" y="533400"/>
            <a:chExt cx="4230645" cy="1422975"/>
          </a:xfrm>
        </p:grpSpPr>
        <p:sp>
          <p:nvSpPr>
            <p:cNvPr id="52" name="Rectangle 51"/>
            <p:cNvSpPr/>
            <p:nvPr/>
          </p:nvSpPr>
          <p:spPr>
            <a:xfrm>
              <a:off x="4522423" y="533400"/>
              <a:ext cx="42306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TREE OF LIFE</a:t>
              </a:r>
              <a:endParaRPr lang="en-US" sz="6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1358" y="1371600"/>
              <a:ext cx="24127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(not to scale)</a:t>
              </a:r>
              <a:endPara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415286" y="2209800"/>
            <a:ext cx="372871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The blue dots represent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our most recent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common ancestors!</a:t>
            </a:r>
          </a:p>
        </p:txBody>
      </p:sp>
      <p:sp>
        <p:nvSpPr>
          <p:cNvPr id="35" name="Rectangle 34"/>
          <p:cNvSpPr/>
          <p:nvPr/>
        </p:nvSpPr>
        <p:spPr>
          <a:xfrm rot="2692617">
            <a:off x="2965427" y="1185912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2733074">
            <a:off x="6573144" y="4767311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805619" y="0"/>
            <a:ext cx="1556581" cy="1556266"/>
            <a:chOff x="3825984" y="0"/>
            <a:chExt cx="1556581" cy="1556266"/>
          </a:xfrm>
        </p:grpSpPr>
        <p:sp>
          <p:nvSpPr>
            <p:cNvPr id="5" name="Rectangle 4"/>
            <p:cNvSpPr/>
            <p:nvPr/>
          </p:nvSpPr>
          <p:spPr>
            <a:xfrm>
              <a:off x="4298614" y="0"/>
              <a:ext cx="108395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HUMANS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25984" y="593467"/>
              <a:ext cx="155658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CHIMPANZEES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60142" y="1186934"/>
              <a:ext cx="11224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GORILLAS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2362200" y="184666"/>
            <a:ext cx="6781800" cy="667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</p:cNvCxnSpPr>
          <p:nvPr/>
        </p:nvCxnSpPr>
        <p:spPr>
          <a:xfrm flipV="1">
            <a:off x="2362200" y="762000"/>
            <a:ext cx="609600" cy="16133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</p:cNvCxnSpPr>
          <p:nvPr/>
        </p:nvCxnSpPr>
        <p:spPr>
          <a:xfrm>
            <a:off x="2362200" y="1371600"/>
            <a:ext cx="12192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362200" y="15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4608555" y="304800"/>
            <a:ext cx="4230645" cy="1422975"/>
            <a:chOff x="4522423" y="533400"/>
            <a:chExt cx="4230645" cy="1422975"/>
          </a:xfrm>
        </p:grpSpPr>
        <p:sp>
          <p:nvSpPr>
            <p:cNvPr id="52" name="Rectangle 51"/>
            <p:cNvSpPr/>
            <p:nvPr/>
          </p:nvSpPr>
          <p:spPr>
            <a:xfrm>
              <a:off x="4522423" y="533400"/>
              <a:ext cx="42306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TREE OF LIFE</a:t>
              </a:r>
              <a:endParaRPr lang="en-US" sz="6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1358" y="1371600"/>
              <a:ext cx="24127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(not to scale)</a:t>
              </a:r>
              <a:endPara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415286" y="2209800"/>
            <a:ext cx="372871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The blue dots represent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our most recent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common ancestors!</a:t>
            </a:r>
          </a:p>
        </p:txBody>
      </p:sp>
      <p:sp>
        <p:nvSpPr>
          <p:cNvPr id="35" name="Rectangle 34"/>
          <p:cNvSpPr/>
          <p:nvPr/>
        </p:nvSpPr>
        <p:spPr>
          <a:xfrm rot="2692617">
            <a:off x="2965427" y="1185912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2733074">
            <a:off x="6573144" y="4767311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805619" y="0"/>
            <a:ext cx="1556581" cy="2149733"/>
            <a:chOff x="3825984" y="0"/>
            <a:chExt cx="1556581" cy="2149733"/>
          </a:xfrm>
        </p:grpSpPr>
        <p:sp>
          <p:nvSpPr>
            <p:cNvPr id="5" name="Rectangle 4"/>
            <p:cNvSpPr/>
            <p:nvPr/>
          </p:nvSpPr>
          <p:spPr>
            <a:xfrm>
              <a:off x="4298614" y="0"/>
              <a:ext cx="108395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HUMANS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25984" y="593467"/>
              <a:ext cx="155658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CHIMPANZEES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60142" y="1186934"/>
              <a:ext cx="11224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GORILLAS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26242" y="1780401"/>
              <a:ext cx="15563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ORANGUTANS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2362200" y="184666"/>
            <a:ext cx="6781800" cy="667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</p:cNvCxnSpPr>
          <p:nvPr/>
        </p:nvCxnSpPr>
        <p:spPr>
          <a:xfrm flipV="1">
            <a:off x="2362200" y="762000"/>
            <a:ext cx="609600" cy="16133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</p:cNvCxnSpPr>
          <p:nvPr/>
        </p:nvCxnSpPr>
        <p:spPr>
          <a:xfrm>
            <a:off x="2362200" y="1371600"/>
            <a:ext cx="12192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362200" y="2057400"/>
            <a:ext cx="19050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362200" y="15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4608555" y="304800"/>
            <a:ext cx="4230645" cy="1422975"/>
            <a:chOff x="4522423" y="533400"/>
            <a:chExt cx="4230645" cy="1422975"/>
          </a:xfrm>
        </p:grpSpPr>
        <p:sp>
          <p:nvSpPr>
            <p:cNvPr id="52" name="Rectangle 51"/>
            <p:cNvSpPr/>
            <p:nvPr/>
          </p:nvSpPr>
          <p:spPr>
            <a:xfrm>
              <a:off x="4522423" y="533400"/>
              <a:ext cx="42306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TREE OF LIFE</a:t>
              </a:r>
              <a:endParaRPr lang="en-US" sz="6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1358" y="1371600"/>
              <a:ext cx="24127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(not to scale)</a:t>
              </a:r>
              <a:endPara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415286" y="2209800"/>
            <a:ext cx="372871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The blue dots represent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our most recent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common ancestors!</a:t>
            </a:r>
          </a:p>
        </p:txBody>
      </p:sp>
      <p:sp>
        <p:nvSpPr>
          <p:cNvPr id="35" name="Rectangle 34"/>
          <p:cNvSpPr/>
          <p:nvPr/>
        </p:nvSpPr>
        <p:spPr>
          <a:xfrm rot="2692617">
            <a:off x="2965427" y="1185912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2733074">
            <a:off x="6573144" y="4767311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-44228" y="0"/>
            <a:ext cx="2406428" cy="3020199"/>
            <a:chOff x="2976137" y="0"/>
            <a:chExt cx="2406428" cy="3020199"/>
          </a:xfrm>
        </p:grpSpPr>
        <p:sp>
          <p:nvSpPr>
            <p:cNvPr id="5" name="Rectangle 4"/>
            <p:cNvSpPr/>
            <p:nvPr/>
          </p:nvSpPr>
          <p:spPr>
            <a:xfrm>
              <a:off x="4298614" y="0"/>
              <a:ext cx="108395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HUMANS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25984" y="593467"/>
              <a:ext cx="155658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CHIMPANZEES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60142" y="1186934"/>
              <a:ext cx="11224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GORILLAS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26242" y="1780401"/>
              <a:ext cx="15563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ORANGUTANS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976137" y="2373868"/>
              <a:ext cx="2406428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ALL OTHER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PLACENTAL 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2362200" y="184666"/>
            <a:ext cx="6781800" cy="667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</p:cNvCxnSpPr>
          <p:nvPr/>
        </p:nvCxnSpPr>
        <p:spPr>
          <a:xfrm flipV="1">
            <a:off x="2362200" y="762000"/>
            <a:ext cx="609600" cy="16133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</p:cNvCxnSpPr>
          <p:nvPr/>
        </p:nvCxnSpPr>
        <p:spPr>
          <a:xfrm>
            <a:off x="2362200" y="1371600"/>
            <a:ext cx="12192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362200" y="2743200"/>
            <a:ext cx="2590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362200" y="2057400"/>
            <a:ext cx="19050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362200" y="15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4608555" y="304800"/>
            <a:ext cx="4230645" cy="1422975"/>
            <a:chOff x="4522423" y="533400"/>
            <a:chExt cx="4230645" cy="1422975"/>
          </a:xfrm>
        </p:grpSpPr>
        <p:sp>
          <p:nvSpPr>
            <p:cNvPr id="52" name="Rectangle 51"/>
            <p:cNvSpPr/>
            <p:nvPr/>
          </p:nvSpPr>
          <p:spPr>
            <a:xfrm>
              <a:off x="4522423" y="533400"/>
              <a:ext cx="42306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TREE OF LIFE</a:t>
              </a:r>
              <a:endParaRPr lang="en-US" sz="6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1358" y="1371600"/>
              <a:ext cx="24127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(not to scale)</a:t>
              </a:r>
              <a:endPara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415286" y="2209800"/>
            <a:ext cx="372871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The blue dots represent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our most recent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common ancestors!</a:t>
            </a:r>
          </a:p>
        </p:txBody>
      </p:sp>
      <p:sp>
        <p:nvSpPr>
          <p:cNvPr id="35" name="Rectangle 34"/>
          <p:cNvSpPr/>
          <p:nvPr/>
        </p:nvSpPr>
        <p:spPr>
          <a:xfrm rot="2692617">
            <a:off x="2965427" y="1185912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2733074">
            <a:off x="6573144" y="4767311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-44228" y="0"/>
            <a:ext cx="2406428" cy="3890665"/>
            <a:chOff x="2976137" y="0"/>
            <a:chExt cx="2406428" cy="3890665"/>
          </a:xfrm>
        </p:grpSpPr>
        <p:sp>
          <p:nvSpPr>
            <p:cNvPr id="5" name="Rectangle 4"/>
            <p:cNvSpPr/>
            <p:nvPr/>
          </p:nvSpPr>
          <p:spPr>
            <a:xfrm>
              <a:off x="4298614" y="0"/>
              <a:ext cx="108395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HUMANS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25984" y="593467"/>
              <a:ext cx="155658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CHIMPANZEES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60142" y="1186934"/>
              <a:ext cx="11224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GORILLAS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26242" y="1780401"/>
              <a:ext cx="15563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ORANGUTANS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976137" y="2373868"/>
              <a:ext cx="2406428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ALL OTHER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PLACENTAL 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47584" y="3244334"/>
              <a:ext cx="133498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MARSUPIAL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2362200" y="184666"/>
            <a:ext cx="6781800" cy="667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</p:cNvCxnSpPr>
          <p:nvPr/>
        </p:nvCxnSpPr>
        <p:spPr>
          <a:xfrm flipV="1">
            <a:off x="2362200" y="762000"/>
            <a:ext cx="609600" cy="16133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</p:cNvCxnSpPr>
          <p:nvPr/>
        </p:nvCxnSpPr>
        <p:spPr>
          <a:xfrm>
            <a:off x="2362200" y="1371600"/>
            <a:ext cx="12192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362200" y="2743200"/>
            <a:ext cx="2590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286000" y="3505200"/>
            <a:ext cx="34290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362200" y="2057400"/>
            <a:ext cx="19050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362200" y="15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4608555" y="304800"/>
            <a:ext cx="4230645" cy="1422975"/>
            <a:chOff x="4522423" y="533400"/>
            <a:chExt cx="4230645" cy="1422975"/>
          </a:xfrm>
        </p:grpSpPr>
        <p:sp>
          <p:nvSpPr>
            <p:cNvPr id="52" name="Rectangle 51"/>
            <p:cNvSpPr/>
            <p:nvPr/>
          </p:nvSpPr>
          <p:spPr>
            <a:xfrm>
              <a:off x="4522423" y="533400"/>
              <a:ext cx="42306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TREE OF LIFE</a:t>
              </a:r>
              <a:endParaRPr lang="en-US" sz="6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1358" y="1371600"/>
              <a:ext cx="24127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(not to scale)</a:t>
              </a:r>
              <a:endPara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415286" y="2209800"/>
            <a:ext cx="372871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The blue dots represent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our most recent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common ancestors!</a:t>
            </a:r>
          </a:p>
        </p:txBody>
      </p:sp>
      <p:sp>
        <p:nvSpPr>
          <p:cNvPr id="35" name="Rectangle 34"/>
          <p:cNvSpPr/>
          <p:nvPr/>
        </p:nvSpPr>
        <p:spPr>
          <a:xfrm rot="2692617">
            <a:off x="2965427" y="1185912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2733074">
            <a:off x="6573144" y="4767311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-44228" y="0"/>
            <a:ext cx="2406428" cy="4484132"/>
            <a:chOff x="2976137" y="0"/>
            <a:chExt cx="2406428" cy="4484132"/>
          </a:xfrm>
        </p:grpSpPr>
        <p:sp>
          <p:nvSpPr>
            <p:cNvPr id="5" name="Rectangle 4"/>
            <p:cNvSpPr/>
            <p:nvPr/>
          </p:nvSpPr>
          <p:spPr>
            <a:xfrm>
              <a:off x="4298614" y="0"/>
              <a:ext cx="108395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HUMANS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25984" y="593467"/>
              <a:ext cx="155658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CHIMPANZEES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60142" y="1186934"/>
              <a:ext cx="11224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GORILLAS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26242" y="1780401"/>
              <a:ext cx="15563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ORANGUTANS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976137" y="2373868"/>
              <a:ext cx="2406428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ALL OTHER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PLACENTAL 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47584" y="3244334"/>
              <a:ext cx="133498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MARSUPIAL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41638" y="4114800"/>
              <a:ext cx="1040927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REPTILES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2362200" y="184666"/>
            <a:ext cx="6781800" cy="667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</p:cNvCxnSpPr>
          <p:nvPr/>
        </p:nvCxnSpPr>
        <p:spPr>
          <a:xfrm flipV="1">
            <a:off x="2362200" y="762000"/>
            <a:ext cx="609600" cy="16133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</p:cNvCxnSpPr>
          <p:nvPr/>
        </p:nvCxnSpPr>
        <p:spPr>
          <a:xfrm>
            <a:off x="2362200" y="1371600"/>
            <a:ext cx="12192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362200" y="2743200"/>
            <a:ext cx="2590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286000" y="3505200"/>
            <a:ext cx="34290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362200" y="2057400"/>
            <a:ext cx="19050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2362200" y="4267200"/>
            <a:ext cx="4114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362200" y="15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4608555" y="304800"/>
            <a:ext cx="4230645" cy="1422975"/>
            <a:chOff x="4522423" y="533400"/>
            <a:chExt cx="4230645" cy="1422975"/>
          </a:xfrm>
        </p:grpSpPr>
        <p:sp>
          <p:nvSpPr>
            <p:cNvPr id="52" name="Rectangle 51"/>
            <p:cNvSpPr/>
            <p:nvPr/>
          </p:nvSpPr>
          <p:spPr>
            <a:xfrm>
              <a:off x="4522423" y="533400"/>
              <a:ext cx="42306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TREE OF LIFE</a:t>
              </a:r>
              <a:endParaRPr lang="en-US" sz="6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1358" y="1371600"/>
              <a:ext cx="24127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(not to scale)</a:t>
              </a:r>
              <a:endPara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415286" y="2209800"/>
            <a:ext cx="372871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The blue dots represent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our most recent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common ancestors!</a:t>
            </a:r>
          </a:p>
        </p:txBody>
      </p:sp>
      <p:sp>
        <p:nvSpPr>
          <p:cNvPr id="35" name="Rectangle 34"/>
          <p:cNvSpPr/>
          <p:nvPr/>
        </p:nvSpPr>
        <p:spPr>
          <a:xfrm rot="2692617">
            <a:off x="2965427" y="1185912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2733074">
            <a:off x="6573144" y="4767311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-44228" y="0"/>
            <a:ext cx="2406428" cy="5077599"/>
            <a:chOff x="2976137" y="0"/>
            <a:chExt cx="2406428" cy="5077599"/>
          </a:xfrm>
        </p:grpSpPr>
        <p:sp>
          <p:nvSpPr>
            <p:cNvPr id="5" name="Rectangle 4"/>
            <p:cNvSpPr/>
            <p:nvPr/>
          </p:nvSpPr>
          <p:spPr>
            <a:xfrm>
              <a:off x="4298614" y="0"/>
              <a:ext cx="108395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HUMANS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25984" y="593467"/>
              <a:ext cx="155658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CHIMPANZEES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60142" y="1186934"/>
              <a:ext cx="11224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GORILLAS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26242" y="1780401"/>
              <a:ext cx="15563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ORANGUTANS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976137" y="2373868"/>
              <a:ext cx="2406428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ALL OTHER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PLACENTAL 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47584" y="3244334"/>
              <a:ext cx="133498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MARSUPIAL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41638" y="4114800"/>
              <a:ext cx="1040927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REPTILES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34732" y="4708267"/>
              <a:ext cx="144783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AMPHIBIANS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2362200" y="184666"/>
            <a:ext cx="6781800" cy="667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</p:cNvCxnSpPr>
          <p:nvPr/>
        </p:nvCxnSpPr>
        <p:spPr>
          <a:xfrm flipV="1">
            <a:off x="2362200" y="762000"/>
            <a:ext cx="609600" cy="16133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</p:cNvCxnSpPr>
          <p:nvPr/>
        </p:nvCxnSpPr>
        <p:spPr>
          <a:xfrm>
            <a:off x="2362200" y="1371600"/>
            <a:ext cx="12192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362200" y="2743200"/>
            <a:ext cx="2590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286000" y="3505200"/>
            <a:ext cx="34290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362200" y="2057400"/>
            <a:ext cx="19050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2362200" y="4267200"/>
            <a:ext cx="4114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362200" y="4876800"/>
            <a:ext cx="47244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362200" y="15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4608555" y="304800"/>
            <a:ext cx="4230645" cy="1422975"/>
            <a:chOff x="4522423" y="533400"/>
            <a:chExt cx="4230645" cy="1422975"/>
          </a:xfrm>
        </p:grpSpPr>
        <p:sp>
          <p:nvSpPr>
            <p:cNvPr id="52" name="Rectangle 51"/>
            <p:cNvSpPr/>
            <p:nvPr/>
          </p:nvSpPr>
          <p:spPr>
            <a:xfrm>
              <a:off x="4522423" y="533400"/>
              <a:ext cx="42306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TREE OF LIFE</a:t>
              </a:r>
              <a:endParaRPr lang="en-US" sz="6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1358" y="1371600"/>
              <a:ext cx="24127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(not to scale)</a:t>
              </a:r>
              <a:endPara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415286" y="2209800"/>
            <a:ext cx="372871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The blue dots represent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our most recent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common ancestors!</a:t>
            </a:r>
          </a:p>
        </p:txBody>
      </p:sp>
      <p:sp>
        <p:nvSpPr>
          <p:cNvPr id="35" name="Rectangle 34"/>
          <p:cNvSpPr/>
          <p:nvPr/>
        </p:nvSpPr>
        <p:spPr>
          <a:xfrm rot="2692617">
            <a:off x="2965427" y="1185912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2733074">
            <a:off x="6573144" y="4767311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-44228" y="0"/>
            <a:ext cx="2406428" cy="5671066"/>
            <a:chOff x="2976137" y="0"/>
            <a:chExt cx="2406428" cy="5671066"/>
          </a:xfrm>
        </p:grpSpPr>
        <p:sp>
          <p:nvSpPr>
            <p:cNvPr id="5" name="Rectangle 4"/>
            <p:cNvSpPr/>
            <p:nvPr/>
          </p:nvSpPr>
          <p:spPr>
            <a:xfrm>
              <a:off x="4298614" y="0"/>
              <a:ext cx="108395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HUMANS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825984" y="593467"/>
              <a:ext cx="155658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CHIMPANZEES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260142" y="1186934"/>
              <a:ext cx="11224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GORILLAS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826242" y="1780401"/>
              <a:ext cx="155632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ORANGUTANS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976137" y="2373868"/>
              <a:ext cx="2406428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ALL OTHER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PLACENTAL 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47584" y="3244334"/>
              <a:ext cx="133498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MARSUPIAL</a:t>
              </a:r>
            </a:p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MAMMALS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41638" y="4114800"/>
              <a:ext cx="1040927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REPTILES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934732" y="4708267"/>
              <a:ext cx="1447833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AMPHIBIANS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57339" y="5301734"/>
              <a:ext cx="825226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r"/>
              <a:r>
                <a:rPr lang="en-US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FISHES</a:t>
              </a:r>
              <a:endPara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2362200" y="184666"/>
            <a:ext cx="6781800" cy="66733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3"/>
          </p:cNvCxnSpPr>
          <p:nvPr/>
        </p:nvCxnSpPr>
        <p:spPr>
          <a:xfrm flipV="1">
            <a:off x="2362200" y="762000"/>
            <a:ext cx="609600" cy="16133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3"/>
          </p:cNvCxnSpPr>
          <p:nvPr/>
        </p:nvCxnSpPr>
        <p:spPr>
          <a:xfrm>
            <a:off x="2362200" y="1371600"/>
            <a:ext cx="12192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362200" y="2743200"/>
            <a:ext cx="2590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2286000" y="3505200"/>
            <a:ext cx="34290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362200" y="2057400"/>
            <a:ext cx="1905000" cy="0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2362200" y="4267200"/>
            <a:ext cx="41148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2362200" y="4876800"/>
            <a:ext cx="47244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2362200" y="5486400"/>
            <a:ext cx="5410200" cy="16134"/>
          </a:xfrm>
          <a:prstGeom prst="line">
            <a:avLst/>
          </a:prstGeom>
          <a:ln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2362200" y="152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7"/>
          <p:cNvGrpSpPr/>
          <p:nvPr/>
        </p:nvGrpSpPr>
        <p:grpSpPr>
          <a:xfrm>
            <a:off x="4608555" y="304800"/>
            <a:ext cx="4230645" cy="1422975"/>
            <a:chOff x="4522423" y="533400"/>
            <a:chExt cx="4230645" cy="1422975"/>
          </a:xfrm>
        </p:grpSpPr>
        <p:sp>
          <p:nvSpPr>
            <p:cNvPr id="52" name="Rectangle 51"/>
            <p:cNvSpPr/>
            <p:nvPr/>
          </p:nvSpPr>
          <p:spPr>
            <a:xfrm>
              <a:off x="4522423" y="533400"/>
              <a:ext cx="423064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glow" dir="tl">
                  <a:rot lat="0" lon="0" rev="5400000"/>
                </a:lightRig>
              </a:scene3d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/>
              <a:r>
                <a:rPr lang="en-US" sz="6000" b="1" cap="none" spc="0" dirty="0" smtClean="0">
                  <a:ln w="11430"/>
                  <a:gradFill>
                    <a:gsLst>
                      <a:gs pos="0">
                        <a:schemeClr val="accent6">
                          <a:tint val="90000"/>
                          <a:satMod val="120000"/>
                        </a:schemeClr>
                      </a:gs>
                      <a:gs pos="25000">
                        <a:schemeClr val="accent6">
                          <a:tint val="93000"/>
                          <a:satMod val="120000"/>
                        </a:schemeClr>
                      </a:gs>
                      <a:gs pos="50000">
                        <a:schemeClr val="accent6">
                          <a:shade val="89000"/>
                          <a:satMod val="110000"/>
                        </a:schemeClr>
                      </a:gs>
                      <a:gs pos="75000">
                        <a:schemeClr val="accent6">
                          <a:tint val="93000"/>
                          <a:satMod val="120000"/>
                        </a:schemeClr>
                      </a:gs>
                      <a:gs pos="100000">
                        <a:schemeClr val="accent6">
                          <a:tint val="90000"/>
                          <a:satMod val="120000"/>
                        </a:schemeClr>
                      </a:gs>
                    </a:gsLst>
                    <a:lin ang="5400000"/>
                  </a:gra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</a:rPr>
                <a:t>TREE OF LIFE</a:t>
              </a:r>
              <a:endParaRPr lang="en-US" sz="60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431358" y="1371600"/>
              <a:ext cx="24127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1" cap="none" spc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effectLst/>
                </a:rPr>
                <a:t>(not to scale)</a:t>
              </a:r>
              <a:endParaRPr lang="en-US" sz="3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415286" y="2209800"/>
            <a:ext cx="3728714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The blue dots represent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our most recent</a:t>
            </a:r>
          </a:p>
          <a:p>
            <a:pPr algn="ctr"/>
            <a:r>
              <a:rPr lang="en-US" sz="2800" b="1" dirty="0" smtClean="0">
                <a:ln w="10541" cmpd="sng">
                  <a:noFill/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common ancestors!</a:t>
            </a:r>
          </a:p>
        </p:txBody>
      </p:sp>
      <p:sp>
        <p:nvSpPr>
          <p:cNvPr id="35" name="Rectangle 34"/>
          <p:cNvSpPr/>
          <p:nvPr/>
        </p:nvSpPr>
        <p:spPr>
          <a:xfrm rot="2692617">
            <a:off x="2965427" y="1185912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 rot="2733074">
            <a:off x="6573144" y="4767311"/>
            <a:ext cx="22924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17780" cmpd="sng">
                  <a:noFill/>
                  <a:prstDash val="solid"/>
                  <a:miter lim="800000"/>
                </a:ln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BACK IN TIME →</a:t>
            </a:r>
            <a:endParaRPr lang="en-US" sz="2400" b="1" cap="none" spc="0" dirty="0">
              <a:ln w="17780" cmpd="sng">
                <a:noFill/>
                <a:prstDash val="solid"/>
                <a:miter lim="800000"/>
              </a:ln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448</Words>
  <Application>Microsoft Office PowerPoint</Application>
  <PresentationFormat>On-screen Show (4:3)</PresentationFormat>
  <Paragraphs>188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Enter District Name Here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profile</dc:creator>
  <cp:lastModifiedBy>profile</cp:lastModifiedBy>
  <cp:revision>9</cp:revision>
  <dcterms:created xsi:type="dcterms:W3CDTF">2012-02-15T15:37:13Z</dcterms:created>
  <dcterms:modified xsi:type="dcterms:W3CDTF">2012-02-15T18:49:27Z</dcterms:modified>
</cp:coreProperties>
</file>